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3"/>
    <p:sldId id="259" r:id="rId4"/>
    <p:sldId id="260" r:id="rId5"/>
    <p:sldId id="285" r:id="rId6"/>
    <p:sldId id="286" r:id="rId7"/>
    <p:sldId id="287" r:id="rId8"/>
    <p:sldId id="290" r:id="rId9"/>
    <p:sldId id="268" r:id="rId10"/>
    <p:sldId id="296" r:id="rId11"/>
    <p:sldId id="267" r:id="rId12"/>
    <p:sldId id="297" r:id="rId13"/>
    <p:sldId id="302" r:id="rId14"/>
    <p:sldId id="303" r:id="rId15"/>
    <p:sldId id="304" r:id="rId16"/>
    <p:sldId id="298" r:id="rId17"/>
    <p:sldId id="299" r:id="rId18"/>
    <p:sldId id="300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30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9B581-2CC4-47D1-93EC-60793FC98F07}" type="doc">
      <dgm:prSet loTypeId="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FA60C03-B24C-44C4-BFAB-9BEF9BFD7DB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K</a:t>
          </a:r>
          <a:r>
            <a:rPr lang="en-US" altLang="zh-CN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-NN</a:t>
          </a:r>
          <a:r>
            <a:rPr lang="zh-CN" altLang="en-US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 </a:t>
          </a:r>
          <a:r>
            <a:rPr lang="en-US" altLang="zh-CN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K</a:t>
          </a:r>
          <a:r>
            <a:rPr lang="zh-CN" altLang="en-US" dirty="0">
              <a:latin typeface="Kaiti SC Regular" panose="02010600040101010101" charset="-122"/>
              <a:ea typeface="Kaiti SC Regular" panose="02010600040101010101" charset="-122"/>
            </a:rPr>
            <a:t>近邻</a:t>
          </a:r>
          <a:r>
            <a:rPr lang="en-US" dirty="0">
              <a:latin typeface="Kaiti SC Regular" panose="02010600040101010101" charset="-122"/>
              <a:ea typeface="Kaiti SC Regular" panose="02010600040101010101" charset="-122"/>
            </a:rPr>
            <a:t/>
          </a:r>
          <a:endParaRPr lang="en-US" dirty="0">
            <a:latin typeface="Kaiti SC Regular" panose="02010600040101010101" charset="-122"/>
            <a:ea typeface="Kaiti SC Regular" panose="02010600040101010101" charset="-122"/>
          </a:endParaRPr>
        </a:p>
      </dgm:t>
    </dgm:pt>
    <dgm:pt modelId="{8BB9E655-A23A-4402-BACD-9F234C82AB41}" cxnId="{E930D45D-4824-4BC1-AD6E-B7F0A234B521}" type="parTrans">
      <dgm:prSet/>
      <dgm:spPr/>
      <dgm:t>
        <a:bodyPr/>
        <a:lstStyle/>
        <a:p>
          <a:endParaRPr 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3B1C6E9-29E4-4F00-AE72-86BD836298EC}" cxnId="{E930D45D-4824-4BC1-AD6E-B7F0A234B521}" type="sibTrans">
      <dgm:prSet/>
      <dgm:spPr/>
      <dgm:t>
        <a:bodyPr/>
        <a:lstStyle/>
        <a:p>
          <a:endParaRPr 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FBABCEDF-7847-4B2B-BDFA-A8B7D496856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Decision</a:t>
          </a:r>
          <a:r>
            <a:rPr lang="zh-CN" altLang="en-US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 </a:t>
          </a:r>
          <a:r>
            <a:rPr lang="en-US" altLang="zh-CN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Tree</a:t>
          </a:r>
          <a:r>
            <a:rPr lang="zh-CN" altLang="en-US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 </a:t>
          </a:r>
          <a:r>
            <a:rPr lang="zh-CN" altLang="en-US" dirty="0">
              <a:latin typeface="Kaiti SC Regular" panose="02010600040101010101" charset="-122"/>
              <a:ea typeface="Kaiti SC Regular" panose="02010600040101010101" charset="-122"/>
            </a:rPr>
            <a:t>决策树</a:t>
          </a:r>
          <a:r>
            <a:rPr lang="en-US" dirty="0">
              <a:latin typeface="Kaiti SC Regular" panose="02010600040101010101" charset="-122"/>
              <a:ea typeface="Kaiti SC Regular" panose="02010600040101010101" charset="-122"/>
            </a:rPr>
            <a:t/>
          </a:r>
          <a:endParaRPr lang="en-US" dirty="0">
            <a:latin typeface="Kaiti SC Regular" panose="02010600040101010101" charset="-122"/>
            <a:ea typeface="Kaiti SC Regular" panose="02010600040101010101" charset="-122"/>
          </a:endParaRPr>
        </a:p>
      </dgm:t>
    </dgm:pt>
    <dgm:pt modelId="{B4B482C3-21AD-4A39-A4C5-6B502728BCC1}" cxnId="{6C390B9F-6734-4D7E-BBB0-B77238290118}" type="parTrans">
      <dgm:prSet/>
      <dgm:spPr/>
      <dgm:t>
        <a:bodyPr/>
        <a:lstStyle/>
        <a:p>
          <a:endParaRPr 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87F3F92-0A48-4DA3-BAC7-2714A8084C25}" cxnId="{6C390B9F-6734-4D7E-BBB0-B77238290118}" type="sibTrans">
      <dgm:prSet/>
      <dgm:spPr/>
      <dgm:t>
        <a:bodyPr/>
        <a:lstStyle/>
        <a:p>
          <a:endParaRPr 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24B6B261-288B-9949-93B5-C5540B9A7EDD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SVM</a:t>
          </a:r>
          <a:r>
            <a:rPr lang="zh-CN" altLang="en-US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 </a:t>
          </a:r>
          <a:r>
            <a:rPr lang="zh-CN" altLang="en-US">
              <a:latin typeface="Kaiti SC Regular" panose="02010600040101010101" charset="-122"/>
              <a:ea typeface="Kaiti SC Regular" panose="02010600040101010101" charset="-122"/>
            </a:rPr>
            <a:t>支撑向量机</a:t>
          </a:r>
          <a:r>
            <a:rPr lang="en-US" dirty="0">
              <a:latin typeface="Kaiti SC Regular" panose="02010600040101010101" charset="-122"/>
              <a:ea typeface="Kaiti SC Regular" panose="02010600040101010101" charset="-122"/>
            </a:rPr>
            <a:t/>
          </a:r>
          <a:endParaRPr lang="en-US" dirty="0">
            <a:latin typeface="Kaiti SC Regular" panose="02010600040101010101" charset="-122"/>
            <a:ea typeface="Kaiti SC Regular" panose="02010600040101010101" charset="-122"/>
          </a:endParaRPr>
        </a:p>
      </dgm:t>
    </dgm:pt>
    <dgm:pt modelId="{29B298F7-E449-7844-9EFD-A4809D0002A3}" cxnId="{BD044141-72A5-4542-95DB-19AC9A5466AA}" type="parTrans">
      <dgm:prSet/>
      <dgm:spPr/>
      <dgm:t>
        <a:bodyPr/>
        <a:lstStyle/>
        <a:p>
          <a:endParaRPr 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0C593F59-9C5A-CE48-BC71-3FDD0BD61D8D}" cxnId="{BD044141-72A5-4542-95DB-19AC9A5466AA}" type="sibTrans">
      <dgm:prSet/>
      <dgm:spPr/>
      <dgm:t>
        <a:bodyPr/>
        <a:lstStyle/>
        <a:p>
          <a:endParaRPr 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8D40C385-BED8-4115-A953-329A5839803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Baye</a:t>
          </a:r>
          <a:r>
            <a:rPr lang="en-US" altLang="zh-CN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s</a:t>
          </a:r>
          <a:r>
            <a:rPr lang="zh-CN" altLang="en-US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 </a:t>
          </a:r>
          <a:r>
            <a:rPr lang="en-US" altLang="zh-CN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Classifier</a:t>
          </a:r>
          <a:r>
            <a:rPr lang="zh-CN" altLang="en-US" dirty="0">
              <a:latin typeface="宋体" panose="02010600030101010101" pitchFamily="2" charset="-122"/>
              <a:ea typeface="宋体" panose="02010600030101010101" pitchFamily="2" charset="-122"/>
            </a:rPr>
            <a:t> </a:t>
          </a:r>
          <a:r>
            <a:rPr lang="en-US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rPr>
            <a:t>贝叶斯分类</a:t>
          </a:r>
          <a:r>
            <a:rPr lang="zh-CN" altLang="en-US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rPr>
            <a:t> </a:t>
          </a:r>
          <a:r>
            <a:rPr lang="en-US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rPr>
            <a:t/>
          </a:r>
          <a:endParaRPr lang="en-US" dirty="0">
            <a:latin typeface="Kaiti SC Regular" panose="02010600040101010101" charset="-122"/>
            <a:ea typeface="Kaiti SC Regular" panose="02010600040101010101" charset="-122"/>
            <a:cs typeface="Kaiti SC Regular" panose="02010600040101010101" charset="-122"/>
          </a:endParaRPr>
        </a:p>
      </dgm:t>
    </dgm:pt>
    <dgm:pt modelId="{85C18ACD-6FE5-44BD-907F-2976A7EAC49C}" cxnId="{F433B546-3352-417F-B8D8-CB1A0064795A}" type="parTrans">
      <dgm:prSet/>
      <dgm:spPr/>
      <dgm:t>
        <a:bodyPr/>
        <a:lstStyle/>
        <a:p>
          <a:endParaRPr 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7CE2B142-87EC-4510-8DAF-F43D8B007FEC}" cxnId="{F433B546-3352-417F-B8D8-CB1A0064795A}" type="sibTrans">
      <dgm:prSet/>
      <dgm:spPr/>
      <dgm:t>
        <a:bodyPr/>
        <a:lstStyle/>
        <a:p>
          <a:endParaRPr 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00850E6-3238-4BBF-A881-92B71113F76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Machine</a:t>
          </a:r>
          <a:r>
            <a:rPr lang="zh-CN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 </a:t>
          </a:r>
          <a:r>
            <a:rPr lang="en-US" altLang="zh-CN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L</a:t>
          </a:r>
          <a:r>
            <a:rPr lang="en-US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earning</a:t>
          </a:r>
          <a:r>
            <a:rPr lang="zh-CN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 </a:t>
          </a:r>
          <a:r>
            <a:rPr lang="en-US" altLang="zh-CN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P</a:t>
          </a:r>
          <a:r>
            <a:rPr lang="en-US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ipeline</a:t>
          </a:r>
          <a:r>
            <a:rPr lang="zh-CN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> </a:t>
          </a:r>
          <a:r>
            <a:rPr lang="en-US" dirty="0">
              <a:latin typeface="Times New Roman Regular" panose="02020503050405090304" charset="0"/>
              <a:ea typeface="宋体" panose="02010600030101010101" pitchFamily="2" charset="-122"/>
              <a:cs typeface="Times New Roman Regular" panose="02020503050405090304" charset="0"/>
            </a:rPr>
            <a:t/>
          </a:r>
          <a:endParaRPr lang="en-US" dirty="0">
            <a:latin typeface="Times New Roman Regular" panose="02020503050405090304" charset="0"/>
            <a:ea typeface="宋体" panose="02010600030101010101" pitchFamily="2" charset="-122"/>
            <a:cs typeface="Times New Roman Regular" panose="02020503050405090304" charset="0"/>
          </a:endParaRPr>
        </a:p>
      </dgm:t>
    </dgm:pt>
    <dgm:pt modelId="{58875922-BBDA-4525-B964-096F16FC61C9}" cxnId="{3016002C-75F0-4547-83E8-2C3B94C8D647}" type="parTrans">
      <dgm:prSet/>
      <dgm:spPr/>
      <dgm:t>
        <a:bodyPr/>
        <a:lstStyle/>
        <a:p>
          <a:endParaRPr 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E403BBB4-6D9D-46BF-BE96-91F19AF0FBA5}" cxnId="{3016002C-75F0-4547-83E8-2C3B94C8D647}" type="sibTrans">
      <dgm:prSet/>
      <dgm:spPr/>
      <dgm:t>
        <a:bodyPr/>
        <a:lstStyle/>
        <a:p>
          <a:endParaRPr 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0DD109DC-7FDA-AF40-98C4-3F933FDF2059}" type="pres">
      <dgm:prSet presAssocID="{B709B581-2CC4-47D1-93EC-60793FC98F07}" presName="vert0" presStyleCnt="0">
        <dgm:presLayoutVars>
          <dgm:dir/>
          <dgm:animOne val="branch"/>
          <dgm:animLvl val="lvl"/>
        </dgm:presLayoutVars>
      </dgm:prSet>
      <dgm:spPr/>
    </dgm:pt>
    <dgm:pt modelId="{0138ACE0-D8DC-964D-B053-BCB8A5DD6138}" type="pres">
      <dgm:prSet presAssocID="{2FA60C03-B24C-44C4-BFAB-9BEF9BFD7DB3}" presName="thickLine" presStyleLbl="alignNode1" presStyleIdx="0" presStyleCnt="5"/>
      <dgm:spPr/>
    </dgm:pt>
    <dgm:pt modelId="{CC25B424-629C-9D4A-96BC-559D3518A7E0}" type="pres">
      <dgm:prSet presAssocID="{2FA60C03-B24C-44C4-BFAB-9BEF9BFD7DB3}" presName="horz1" presStyleCnt="0"/>
      <dgm:spPr/>
    </dgm:pt>
    <dgm:pt modelId="{36F787BA-D027-2A43-A786-DCD4F3781A48}" type="pres">
      <dgm:prSet presAssocID="{2FA60C03-B24C-44C4-BFAB-9BEF9BFD7DB3}" presName="tx1" presStyleLbl="revTx" presStyleIdx="0" presStyleCnt="5"/>
      <dgm:spPr/>
    </dgm:pt>
    <dgm:pt modelId="{34170478-E0C7-A247-B19A-9C541055EC80}" type="pres">
      <dgm:prSet presAssocID="{2FA60C03-B24C-44C4-BFAB-9BEF9BFD7DB3}" presName="vert1" presStyleCnt="0"/>
      <dgm:spPr/>
    </dgm:pt>
    <dgm:pt modelId="{5183D6E8-0358-E242-B56E-56F1A7FF49F9}" type="pres">
      <dgm:prSet presAssocID="{FBABCEDF-7847-4B2B-BDFA-A8B7D496856A}" presName="thickLine" presStyleLbl="alignNode1" presStyleIdx="1" presStyleCnt="5"/>
      <dgm:spPr/>
    </dgm:pt>
    <dgm:pt modelId="{075D7148-AF20-DB4B-88BB-46DD2CBFE731}" type="pres">
      <dgm:prSet presAssocID="{FBABCEDF-7847-4B2B-BDFA-A8B7D496856A}" presName="horz1" presStyleCnt="0"/>
      <dgm:spPr/>
    </dgm:pt>
    <dgm:pt modelId="{CF77CC6D-6B99-B649-BE76-6EC0556BEB8B}" type="pres">
      <dgm:prSet presAssocID="{FBABCEDF-7847-4B2B-BDFA-A8B7D496856A}" presName="tx1" presStyleLbl="revTx" presStyleIdx="1" presStyleCnt="5"/>
      <dgm:spPr/>
    </dgm:pt>
    <dgm:pt modelId="{91830F38-344B-764B-B17A-0D69B959DA0E}" type="pres">
      <dgm:prSet presAssocID="{FBABCEDF-7847-4B2B-BDFA-A8B7D496856A}" presName="vert1" presStyleCnt="0"/>
      <dgm:spPr/>
    </dgm:pt>
    <dgm:pt modelId="{87040491-D456-4C4E-BF09-7ABA5BFF5522}" type="pres">
      <dgm:prSet presAssocID="{24B6B261-288B-9949-93B5-C5540B9A7EDD}" presName="thickLine" presStyleLbl="alignNode1" presStyleIdx="2" presStyleCnt="5"/>
      <dgm:spPr/>
    </dgm:pt>
    <dgm:pt modelId="{99E67DD6-1F9A-F349-905E-45119FB96C11}" type="pres">
      <dgm:prSet presAssocID="{24B6B261-288B-9949-93B5-C5540B9A7EDD}" presName="horz1" presStyleCnt="0"/>
      <dgm:spPr/>
    </dgm:pt>
    <dgm:pt modelId="{58FAE7CE-94EC-984D-8D84-A77AAC34CBCA}" type="pres">
      <dgm:prSet presAssocID="{24B6B261-288B-9949-93B5-C5540B9A7EDD}" presName="tx1" presStyleLbl="revTx" presStyleIdx="2" presStyleCnt="5"/>
      <dgm:spPr/>
    </dgm:pt>
    <dgm:pt modelId="{ADBC3FF5-9B12-7E48-BB14-68B63F314DC9}" type="pres">
      <dgm:prSet presAssocID="{24B6B261-288B-9949-93B5-C5540B9A7EDD}" presName="vert1" presStyleCnt="0"/>
      <dgm:spPr/>
    </dgm:pt>
    <dgm:pt modelId="{F1BC6093-E604-A142-A901-1C805A12BA77}" type="pres">
      <dgm:prSet presAssocID="{8D40C385-BED8-4115-A953-329A58398031}" presName="thickLine" presStyleLbl="alignNode1" presStyleIdx="3" presStyleCnt="5"/>
      <dgm:spPr/>
    </dgm:pt>
    <dgm:pt modelId="{FB1C642B-ACC4-E24F-AEEF-97067F8C40E2}" type="pres">
      <dgm:prSet presAssocID="{8D40C385-BED8-4115-A953-329A58398031}" presName="horz1" presStyleCnt="0"/>
      <dgm:spPr/>
    </dgm:pt>
    <dgm:pt modelId="{5A2D75BF-E791-9B43-8CE6-38CC424BBDC4}" type="pres">
      <dgm:prSet presAssocID="{8D40C385-BED8-4115-A953-329A58398031}" presName="tx1" presStyleLbl="revTx" presStyleIdx="3" presStyleCnt="5"/>
      <dgm:spPr/>
    </dgm:pt>
    <dgm:pt modelId="{E0B1A147-F0AB-D142-B48D-526B65D1709B}" type="pres">
      <dgm:prSet presAssocID="{8D40C385-BED8-4115-A953-329A58398031}" presName="vert1" presStyleCnt="0"/>
      <dgm:spPr/>
    </dgm:pt>
    <dgm:pt modelId="{5249C957-71F7-9942-998B-0FBC98D34D78}" type="pres">
      <dgm:prSet presAssocID="{D00850E6-3238-4BBF-A881-92B71113F763}" presName="thickLine" presStyleLbl="alignNode1" presStyleIdx="4" presStyleCnt="5"/>
      <dgm:spPr/>
    </dgm:pt>
    <dgm:pt modelId="{EBEBD188-4435-214B-91E4-AE365A933F2A}" type="pres">
      <dgm:prSet presAssocID="{D00850E6-3238-4BBF-A881-92B71113F763}" presName="horz1" presStyleCnt="0"/>
      <dgm:spPr/>
    </dgm:pt>
    <dgm:pt modelId="{B6C7DA74-2860-9143-AAB5-A194E9B86A6C}" type="pres">
      <dgm:prSet presAssocID="{D00850E6-3238-4BBF-A881-92B71113F763}" presName="tx1" presStyleLbl="revTx" presStyleIdx="4" presStyleCnt="5"/>
      <dgm:spPr/>
    </dgm:pt>
    <dgm:pt modelId="{57330DE1-81A9-F24D-A23E-135D1548EE4F}" type="pres">
      <dgm:prSet presAssocID="{D00850E6-3238-4BBF-A881-92B71113F763}" presName="vert1" presStyleCnt="0"/>
      <dgm:spPr/>
    </dgm:pt>
  </dgm:ptLst>
  <dgm:cxnLst>
    <dgm:cxn modelId="{E930D45D-4824-4BC1-AD6E-B7F0A234B521}" srcId="{B709B581-2CC4-47D1-93EC-60793FC98F07}" destId="{2FA60C03-B24C-44C4-BFAB-9BEF9BFD7DB3}" srcOrd="0" destOrd="0" parTransId="{8BB9E655-A23A-4402-BACD-9F234C82AB41}" sibTransId="{33B1C6E9-29E4-4F00-AE72-86BD836298EC}"/>
    <dgm:cxn modelId="{6C390B9F-6734-4D7E-BBB0-B77238290118}" srcId="{B709B581-2CC4-47D1-93EC-60793FC98F07}" destId="{FBABCEDF-7847-4B2B-BDFA-A8B7D496856A}" srcOrd="1" destOrd="0" parTransId="{B4B482C3-21AD-4A39-A4C5-6B502728BCC1}" sibTransId="{D87F3F92-0A48-4DA3-BAC7-2714A8084C25}"/>
    <dgm:cxn modelId="{BD044141-72A5-4542-95DB-19AC9A5466AA}" srcId="{B709B581-2CC4-47D1-93EC-60793FC98F07}" destId="{24B6B261-288B-9949-93B5-C5540B9A7EDD}" srcOrd="2" destOrd="0" parTransId="{29B298F7-E449-7844-9EFD-A4809D0002A3}" sibTransId="{0C593F59-9C5A-CE48-BC71-3FDD0BD61D8D}"/>
    <dgm:cxn modelId="{F433B546-3352-417F-B8D8-CB1A0064795A}" srcId="{B709B581-2CC4-47D1-93EC-60793FC98F07}" destId="{8D40C385-BED8-4115-A953-329A58398031}" srcOrd="3" destOrd="0" parTransId="{85C18ACD-6FE5-44BD-907F-2976A7EAC49C}" sibTransId="{7CE2B142-87EC-4510-8DAF-F43D8B007FEC}"/>
    <dgm:cxn modelId="{3016002C-75F0-4547-83E8-2C3B94C8D647}" srcId="{B709B581-2CC4-47D1-93EC-60793FC98F07}" destId="{D00850E6-3238-4BBF-A881-92B71113F763}" srcOrd="4" destOrd="0" parTransId="{58875922-BBDA-4525-B964-096F16FC61C9}" sibTransId="{E403BBB4-6D9D-46BF-BE96-91F19AF0FBA5}"/>
    <dgm:cxn modelId="{98485D6B-D0A0-46F8-8ED3-454E04B5C193}" type="presOf" srcId="{B709B581-2CC4-47D1-93EC-60793FC98F07}" destId="{0DD109DC-7FDA-AF40-98C4-3F933FDF2059}" srcOrd="0" destOrd="0" presId="urn:microsoft.com/office/officeart/2008/layout/LinedList"/>
    <dgm:cxn modelId="{99ADEABF-FE31-499F-AE65-89DCAB8748E2}" type="presParOf" srcId="{0DD109DC-7FDA-AF40-98C4-3F933FDF2059}" destId="{0138ACE0-D8DC-964D-B053-BCB8A5DD6138}" srcOrd="0" destOrd="0" presId="urn:microsoft.com/office/officeart/2008/layout/LinedList"/>
    <dgm:cxn modelId="{89590F5F-7366-487A-91D6-1AD3167749F9}" type="presParOf" srcId="{0DD109DC-7FDA-AF40-98C4-3F933FDF2059}" destId="{CC25B424-629C-9D4A-96BC-559D3518A7E0}" srcOrd="1" destOrd="0" presId="urn:microsoft.com/office/officeart/2008/layout/LinedList"/>
    <dgm:cxn modelId="{339B53E4-DF06-4604-9BF7-BA4648D76C94}" type="presParOf" srcId="{CC25B424-629C-9D4A-96BC-559D3518A7E0}" destId="{36F787BA-D027-2A43-A786-DCD4F3781A48}" srcOrd="0" destOrd="1" presId="urn:microsoft.com/office/officeart/2008/layout/LinedList"/>
    <dgm:cxn modelId="{A6FD9CBD-9525-4096-BD87-F239100AB03D}" type="presOf" srcId="{2FA60C03-B24C-44C4-BFAB-9BEF9BFD7DB3}" destId="{36F787BA-D027-2A43-A786-DCD4F3781A48}" srcOrd="0" destOrd="0" presId="urn:microsoft.com/office/officeart/2008/layout/LinedList"/>
    <dgm:cxn modelId="{26D5276C-21B8-4FDA-B070-D446113313A9}" type="presParOf" srcId="{CC25B424-629C-9D4A-96BC-559D3518A7E0}" destId="{34170478-E0C7-A247-B19A-9C541055EC80}" srcOrd="1" destOrd="1" presId="urn:microsoft.com/office/officeart/2008/layout/LinedList"/>
    <dgm:cxn modelId="{7AD83A20-2D0A-4782-9C3D-1547E0A0B520}" type="presParOf" srcId="{0DD109DC-7FDA-AF40-98C4-3F933FDF2059}" destId="{5183D6E8-0358-E242-B56E-56F1A7FF49F9}" srcOrd="2" destOrd="0" presId="urn:microsoft.com/office/officeart/2008/layout/LinedList"/>
    <dgm:cxn modelId="{0151CC96-1ED8-46B2-9154-29F3CEB4AF6D}" type="presParOf" srcId="{0DD109DC-7FDA-AF40-98C4-3F933FDF2059}" destId="{075D7148-AF20-DB4B-88BB-46DD2CBFE731}" srcOrd="3" destOrd="0" presId="urn:microsoft.com/office/officeart/2008/layout/LinedList"/>
    <dgm:cxn modelId="{85502C93-C17C-44FE-9D63-0A1CCEEB08B5}" type="presParOf" srcId="{075D7148-AF20-DB4B-88BB-46DD2CBFE731}" destId="{CF77CC6D-6B99-B649-BE76-6EC0556BEB8B}" srcOrd="0" destOrd="3" presId="urn:microsoft.com/office/officeart/2008/layout/LinedList"/>
    <dgm:cxn modelId="{CBA685D8-7DCF-482A-96F3-86AE854D2F9D}" type="presOf" srcId="{FBABCEDF-7847-4B2B-BDFA-A8B7D496856A}" destId="{CF77CC6D-6B99-B649-BE76-6EC0556BEB8B}" srcOrd="0" destOrd="0" presId="urn:microsoft.com/office/officeart/2008/layout/LinedList"/>
    <dgm:cxn modelId="{B8DFCB1E-EFF5-462B-A2DB-C2D74989255B}" type="presParOf" srcId="{075D7148-AF20-DB4B-88BB-46DD2CBFE731}" destId="{91830F38-344B-764B-B17A-0D69B959DA0E}" srcOrd="1" destOrd="3" presId="urn:microsoft.com/office/officeart/2008/layout/LinedList"/>
    <dgm:cxn modelId="{B570980F-B3EA-43B1-9766-C700337F053E}" type="presParOf" srcId="{0DD109DC-7FDA-AF40-98C4-3F933FDF2059}" destId="{87040491-D456-4C4E-BF09-7ABA5BFF5522}" srcOrd="4" destOrd="0" presId="urn:microsoft.com/office/officeart/2008/layout/LinedList"/>
    <dgm:cxn modelId="{E1387D8A-638A-4238-9F6D-F13A673EC5CE}" type="presParOf" srcId="{0DD109DC-7FDA-AF40-98C4-3F933FDF2059}" destId="{99E67DD6-1F9A-F349-905E-45119FB96C11}" srcOrd="5" destOrd="0" presId="urn:microsoft.com/office/officeart/2008/layout/LinedList"/>
    <dgm:cxn modelId="{3271C05B-18A1-480A-8000-0F67818319B2}" type="presParOf" srcId="{99E67DD6-1F9A-F349-905E-45119FB96C11}" destId="{58FAE7CE-94EC-984D-8D84-A77AAC34CBCA}" srcOrd="0" destOrd="5" presId="urn:microsoft.com/office/officeart/2008/layout/LinedList"/>
    <dgm:cxn modelId="{584575A4-ED3E-456D-9150-89665DDD44E1}" type="presOf" srcId="{24B6B261-288B-9949-93B5-C5540B9A7EDD}" destId="{58FAE7CE-94EC-984D-8D84-A77AAC34CBCA}" srcOrd="0" destOrd="0" presId="urn:microsoft.com/office/officeart/2008/layout/LinedList"/>
    <dgm:cxn modelId="{FF6D4D3B-726F-488D-BCB1-DF4D1CA3A80D}" type="presParOf" srcId="{99E67DD6-1F9A-F349-905E-45119FB96C11}" destId="{ADBC3FF5-9B12-7E48-BB14-68B63F314DC9}" srcOrd="1" destOrd="5" presId="urn:microsoft.com/office/officeart/2008/layout/LinedList"/>
    <dgm:cxn modelId="{593DC403-1A1A-4D26-8F51-6DBF42F29FA3}" type="presParOf" srcId="{0DD109DC-7FDA-AF40-98C4-3F933FDF2059}" destId="{F1BC6093-E604-A142-A901-1C805A12BA77}" srcOrd="6" destOrd="0" presId="urn:microsoft.com/office/officeart/2008/layout/LinedList"/>
    <dgm:cxn modelId="{95ACCDB5-2850-4221-BD21-FD26C117373D}" type="presParOf" srcId="{0DD109DC-7FDA-AF40-98C4-3F933FDF2059}" destId="{FB1C642B-ACC4-E24F-AEEF-97067F8C40E2}" srcOrd="7" destOrd="0" presId="urn:microsoft.com/office/officeart/2008/layout/LinedList"/>
    <dgm:cxn modelId="{7AEF94E3-1478-4FCB-8618-9A42D86991BC}" type="presParOf" srcId="{FB1C642B-ACC4-E24F-AEEF-97067F8C40E2}" destId="{5A2D75BF-E791-9B43-8CE6-38CC424BBDC4}" srcOrd="0" destOrd="7" presId="urn:microsoft.com/office/officeart/2008/layout/LinedList"/>
    <dgm:cxn modelId="{33D1CAAA-AA3C-4D04-8706-01A9B71D632C}" type="presOf" srcId="{8D40C385-BED8-4115-A953-329A58398031}" destId="{5A2D75BF-E791-9B43-8CE6-38CC424BBDC4}" srcOrd="0" destOrd="0" presId="urn:microsoft.com/office/officeart/2008/layout/LinedList"/>
    <dgm:cxn modelId="{59053DA4-18CE-4714-AD1C-D17DF0CAEC1C}" type="presParOf" srcId="{FB1C642B-ACC4-E24F-AEEF-97067F8C40E2}" destId="{E0B1A147-F0AB-D142-B48D-526B65D1709B}" srcOrd="1" destOrd="7" presId="urn:microsoft.com/office/officeart/2008/layout/LinedList"/>
    <dgm:cxn modelId="{69BCF93B-A786-45D6-AF7E-4AD8EA2EE642}" type="presParOf" srcId="{0DD109DC-7FDA-AF40-98C4-3F933FDF2059}" destId="{5249C957-71F7-9942-998B-0FBC98D34D78}" srcOrd="8" destOrd="0" presId="urn:microsoft.com/office/officeart/2008/layout/LinedList"/>
    <dgm:cxn modelId="{09191E8D-E3AA-45C0-845D-81A207004194}" type="presParOf" srcId="{0DD109DC-7FDA-AF40-98C4-3F933FDF2059}" destId="{EBEBD188-4435-214B-91E4-AE365A933F2A}" srcOrd="9" destOrd="0" presId="urn:microsoft.com/office/officeart/2008/layout/LinedList"/>
    <dgm:cxn modelId="{B42DBB7D-6485-416A-AF7B-2C7AC4DA17DC}" type="presParOf" srcId="{EBEBD188-4435-214B-91E4-AE365A933F2A}" destId="{B6C7DA74-2860-9143-AAB5-A194E9B86A6C}" srcOrd="0" destOrd="9" presId="urn:microsoft.com/office/officeart/2008/layout/LinedList"/>
    <dgm:cxn modelId="{2243343D-506D-4954-B440-26C8CA4CDE5F}" type="presOf" srcId="{D00850E6-3238-4BBF-A881-92B71113F763}" destId="{B6C7DA74-2860-9143-AAB5-A194E9B86A6C}" srcOrd="0" destOrd="0" presId="urn:microsoft.com/office/officeart/2008/layout/LinedList"/>
    <dgm:cxn modelId="{A8BC39C1-54E7-4DA2-B414-7C085E7D09F0}" type="presParOf" srcId="{EBEBD188-4435-214B-91E4-AE365A933F2A}" destId="{57330DE1-81A9-F24D-A23E-135D1548EE4F}" srcOrd="1" destOrd="9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8ACE0-D8DC-964D-B053-BCB8A5DD6138}">
      <dsp:nvSpPr>
        <dsp:cNvPr id="0" name=""/>
        <dsp:cNvSpPr/>
      </dsp:nvSpPr>
      <dsp:spPr>
        <a:xfrm>
          <a:off x="0" y="413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787BA-D027-2A43-A786-DCD4F3781A48}">
      <dsp:nvSpPr>
        <dsp:cNvPr id="0" name=""/>
        <dsp:cNvSpPr/>
      </dsp:nvSpPr>
      <dsp:spPr>
        <a:xfrm>
          <a:off x="0" y="413"/>
          <a:ext cx="10131425" cy="676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K</a:t>
          </a:r>
          <a:r>
            <a:rPr lang="en-US" altLang="zh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-NN</a:t>
          </a:r>
          <a:r>
            <a:rPr lang="zh-CN" altLang="en-US" sz="30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altLang="zh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K</a:t>
          </a:r>
          <a:r>
            <a:rPr lang="zh-CN" altLang="en-US" sz="3000" kern="1200" dirty="0">
              <a:latin typeface="SimSun" panose="02010600030101010101" pitchFamily="2" charset="-122"/>
              <a:ea typeface="SimSun" panose="02010600030101010101" pitchFamily="2" charset="-122"/>
            </a:rPr>
            <a:t>近邻</a:t>
          </a:r>
          <a:endParaRPr lang="en-US" sz="3000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0" y="413"/>
        <a:ext cx="10131425" cy="676794"/>
      </dsp:txXfrm>
    </dsp:sp>
    <dsp:sp modelId="{5183D6E8-0358-E242-B56E-56F1A7FF49F9}">
      <dsp:nvSpPr>
        <dsp:cNvPr id="0" name=""/>
        <dsp:cNvSpPr/>
      </dsp:nvSpPr>
      <dsp:spPr>
        <a:xfrm>
          <a:off x="0" y="677207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7CC6D-6B99-B649-BE76-6EC0556BEB8B}">
      <dsp:nvSpPr>
        <dsp:cNvPr id="0" name=""/>
        <dsp:cNvSpPr/>
      </dsp:nvSpPr>
      <dsp:spPr>
        <a:xfrm>
          <a:off x="0" y="677207"/>
          <a:ext cx="10131425" cy="676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Decision</a:t>
          </a:r>
          <a:r>
            <a:rPr lang="zh-CN" altLang="en-US" sz="30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altLang="zh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Tree</a:t>
          </a:r>
          <a:r>
            <a:rPr lang="zh-CN" altLang="en-US" sz="3000" kern="1200" dirty="0">
              <a:latin typeface="SimSun" panose="02010600030101010101" pitchFamily="2" charset="-122"/>
              <a:ea typeface="SimSun" panose="02010600030101010101" pitchFamily="2" charset="-122"/>
            </a:rPr>
            <a:t> 决策树</a:t>
          </a:r>
          <a:endParaRPr lang="en-US" sz="3000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0" y="677207"/>
        <a:ext cx="10131425" cy="676794"/>
      </dsp:txXfrm>
    </dsp:sp>
    <dsp:sp modelId="{87040491-D456-4C4E-BF09-7ABA5BFF5522}">
      <dsp:nvSpPr>
        <dsp:cNvPr id="0" name=""/>
        <dsp:cNvSpPr/>
      </dsp:nvSpPr>
      <dsp:spPr>
        <a:xfrm>
          <a:off x="0" y="1354002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AE7CE-94EC-984D-8D84-A77AAC34CBCA}">
      <dsp:nvSpPr>
        <dsp:cNvPr id="0" name=""/>
        <dsp:cNvSpPr/>
      </dsp:nvSpPr>
      <dsp:spPr>
        <a:xfrm>
          <a:off x="0" y="1354002"/>
          <a:ext cx="10131425" cy="676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>
              <a:latin typeface="SimSun" panose="02010600030101010101" pitchFamily="2" charset="-122"/>
              <a:ea typeface="SimSun" panose="02010600030101010101" pitchFamily="2" charset="-122"/>
            </a:rPr>
            <a:t>SVM</a:t>
          </a:r>
          <a:r>
            <a:rPr lang="zh-CN" altLang="en-US" sz="3000" kern="1200">
              <a:latin typeface="SimSun" panose="02010600030101010101" pitchFamily="2" charset="-122"/>
              <a:ea typeface="SimSun" panose="02010600030101010101" pitchFamily="2" charset="-122"/>
            </a:rPr>
            <a:t> 支撑向量机</a:t>
          </a:r>
          <a:endParaRPr lang="en-US" sz="3000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0" y="1354002"/>
        <a:ext cx="10131425" cy="676794"/>
      </dsp:txXfrm>
    </dsp:sp>
    <dsp:sp modelId="{F1BC6093-E604-A142-A901-1C805A12BA77}">
      <dsp:nvSpPr>
        <dsp:cNvPr id="0" name=""/>
        <dsp:cNvSpPr/>
      </dsp:nvSpPr>
      <dsp:spPr>
        <a:xfrm>
          <a:off x="0" y="2030796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D75BF-E791-9B43-8CE6-38CC424BBDC4}">
      <dsp:nvSpPr>
        <dsp:cNvPr id="0" name=""/>
        <dsp:cNvSpPr/>
      </dsp:nvSpPr>
      <dsp:spPr>
        <a:xfrm>
          <a:off x="0" y="2030796"/>
          <a:ext cx="10131425" cy="676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Baye</a:t>
          </a:r>
          <a:r>
            <a:rPr lang="en-US" altLang="zh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s</a:t>
          </a:r>
          <a:r>
            <a:rPr lang="zh-CN" altLang="en-US" sz="30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altLang="zh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Classifier</a:t>
          </a:r>
          <a:r>
            <a:rPr lang="zh-CN" altLang="en-US" sz="30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贝叶斯分类</a:t>
          </a:r>
          <a:r>
            <a:rPr lang="zh-CN" altLang="en-US" sz="30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endParaRPr lang="en-US" sz="3000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0" y="2030796"/>
        <a:ext cx="10131425" cy="676794"/>
      </dsp:txXfrm>
    </dsp:sp>
    <dsp:sp modelId="{5249C957-71F7-9942-998B-0FBC98D34D78}">
      <dsp:nvSpPr>
        <dsp:cNvPr id="0" name=""/>
        <dsp:cNvSpPr/>
      </dsp:nvSpPr>
      <dsp:spPr>
        <a:xfrm>
          <a:off x="0" y="2707591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7DA74-2860-9143-AAB5-A194E9B86A6C}">
      <dsp:nvSpPr>
        <dsp:cNvPr id="0" name=""/>
        <dsp:cNvSpPr/>
      </dsp:nvSpPr>
      <dsp:spPr>
        <a:xfrm>
          <a:off x="0" y="2707591"/>
          <a:ext cx="10131425" cy="676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imSun" panose="02010600030101010101" pitchFamily="2" charset="-122"/>
              <a:ea typeface="SimSun" panose="02010600030101010101" pitchFamily="2" charset="-122"/>
            </a:rPr>
            <a:t>Machine</a:t>
          </a:r>
          <a:r>
            <a:rPr lang="zh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sz="3000" kern="1200" dirty="0">
              <a:latin typeface="SimSun" panose="02010600030101010101" pitchFamily="2" charset="-122"/>
              <a:ea typeface="SimSun" panose="02010600030101010101" pitchFamily="2" charset="-122"/>
            </a:rPr>
            <a:t>learning</a:t>
          </a:r>
          <a:r>
            <a:rPr lang="zh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sz="3000" kern="1200" dirty="0">
              <a:latin typeface="SimSun" panose="02010600030101010101" pitchFamily="2" charset="-122"/>
              <a:ea typeface="SimSun" panose="02010600030101010101" pitchFamily="2" charset="-122"/>
            </a:rPr>
            <a:t>pipeline</a:t>
          </a:r>
          <a:r>
            <a:rPr lang="zh-CN" sz="30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endParaRPr lang="en-US" sz="3000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0" y="2707591"/>
        <a:ext cx="10131425" cy="676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4D9908-13A4-C24C-B8E7-E131033E89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25472D-024F-1F4C-8D46-10D9EE6B2A21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3.tiff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tif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/>
          <p:cNvPicPr>
            <a:picLocks noChangeAspect="1"/>
          </p:cNvPicPr>
          <p:nvPr/>
        </p:nvPicPr>
        <p:blipFill rotWithShape="1">
          <a:blip r:embed="rId1">
            <a:alphaModFix amt="40000"/>
          </a:blip>
          <a:srcRect t="154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6305" y="1964055"/>
            <a:ext cx="7703820" cy="242189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—</a:t>
            </a:r>
            <a:r>
              <a:rPr lang="zh-CN" altLang="en-US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Lecture</a:t>
            </a:r>
            <a:r>
              <a:rPr lang="zh-CN" altLang="en-US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06</a:t>
            </a:r>
            <a:b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</a:br>
            <a:b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</a:b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SVM,</a:t>
            </a:r>
            <a:r>
              <a:rPr lang="zh-CN" altLang="en-US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Ensemble</a:t>
            </a:r>
            <a:r>
              <a:rPr lang="zh-CN" altLang="en-US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Learning</a:t>
            </a:r>
            <a:r>
              <a:rPr lang="zh-CN" altLang="en-US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b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</a:br>
            <a:br>
              <a:rPr lang="en-US" sz="32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</a:b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The</a:t>
            </a:r>
            <a:r>
              <a:rPr lang="zh-CN" altLang="en-US" sz="3200" dirty="0">
                <a:solidFill>
                  <a:schemeClr val="tx1"/>
                </a:solidFill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Kernel</a:t>
            </a:r>
            <a:r>
              <a:rPr lang="zh-CN" altLang="en-US" sz="3200" dirty="0">
                <a:solidFill>
                  <a:schemeClr val="tx1"/>
                </a:solidFill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Ability</a:t>
            </a:r>
            <a:r>
              <a:rPr lang="zh-CN" altLang="en-US" sz="3200" dirty="0">
                <a:solidFill>
                  <a:schemeClr val="tx1"/>
                </a:solidFill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For</a:t>
            </a:r>
            <a:r>
              <a:rPr lang="zh-CN" altLang="en-US" sz="3200" dirty="0">
                <a:solidFill>
                  <a:schemeClr val="tx1"/>
                </a:solidFill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Artificial</a:t>
            </a:r>
            <a:r>
              <a:rPr lang="zh-CN" altLang="en-US" sz="3200" dirty="0">
                <a:solidFill>
                  <a:schemeClr val="tx1"/>
                </a:solidFill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Intelligence</a:t>
            </a:r>
            <a:r>
              <a:rPr lang="zh-CN" altLang="en-US" sz="32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 </a:t>
            </a:r>
            <a:endParaRPr lang="zh-CN" altLang="en-US" sz="3200" dirty="0">
              <a:solidFill>
                <a:schemeClr val="tx1"/>
              </a:solidFill>
              <a:latin typeface="+mn-lt"/>
              <a:ea typeface="KaiTi" panose="02010609060101010101" pitchFamily="49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高民权</a:t>
            </a:r>
            <a:endParaRPr lang="en-US" sz="2000" dirty="0" err="1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90" y="604145"/>
            <a:ext cx="5721126" cy="103557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Gradient</a:t>
            </a:r>
            <a:r>
              <a:rPr lang="zh-CN" altLang="en-US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Boosting</a:t>
            </a:r>
            <a:endParaRPr lang="en-US" altLang="zh-CN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218" name="Picture 2" descr="Block-distributed Gradient Boosted Tre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4279" y="728133"/>
            <a:ext cx="3433217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09" y="4339480"/>
            <a:ext cx="5204358" cy="1053882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  <a:headEnd/>
            <a:tailEnd/>
          </a:ln>
          <a:effectLst/>
        </p:spPr>
      </p:pic>
      <p:pic>
        <p:nvPicPr>
          <p:cNvPr id="9" name="Picture 2" descr="Boosted regression decision stumps as 0-1024 successive trees are adde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190" y="1791730"/>
            <a:ext cx="5721126" cy="443564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382" y="705726"/>
            <a:ext cx="9721449" cy="5292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" y="0"/>
            <a:ext cx="120769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1" y="1428948"/>
            <a:ext cx="10240757" cy="37055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783" y="601591"/>
            <a:ext cx="10441459" cy="55113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738" y="1131014"/>
            <a:ext cx="11111948" cy="45959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More</a:t>
            </a:r>
            <a:r>
              <a:rPr lang="zh-CN" altLang="en-US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about…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>
            <a:normAutofit/>
          </a:bodyPr>
          <a:lstStyle/>
          <a:p>
            <a:pPr>
              <a:lnSpc>
                <a:spcPct val="300000"/>
              </a:lnSpc>
            </a:pPr>
            <a:r>
              <a:rPr lang="en-US" sz="2000" dirty="0" err="1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X</a:t>
            </a:r>
            <a:r>
              <a:rPr lang="en-US" altLang="zh-CN" sz="2000" dirty="0" err="1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gboost</a:t>
            </a:r>
            <a:r>
              <a:rPr lang="zh-CN" altLang="en-US" sz="2000" dirty="0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>
              <a:lnSpc>
                <a:spcPct val="300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LightBGM</a:t>
            </a:r>
            <a:endParaRPr lang="en-US" altLang="zh-CN" sz="2000" dirty="0" err="1">
              <a:solidFill>
                <a:schemeClr val="tx1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5124" name="Picture 4" descr="Understanding LightGBM Gradient boosting Framework - Akira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0739" y="728133"/>
            <a:ext cx="4440297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XGBoost Algorithm for Classification and Regression in Machine Learning |  Analytics St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9152" y="3617588"/>
            <a:ext cx="5203472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368" y="1109474"/>
            <a:ext cx="6921757" cy="46390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sz="3600" dirty="0">
                <a:latin typeface="Times New Roman Regular" panose="02020503050405090304" charset="0"/>
                <a:cs typeface="Times New Roman Regular" panose="02020503050405090304" charset="0"/>
              </a:rPr>
              <a:t>deep learning and modern artificial intelligence </a:t>
            </a:r>
            <a:endParaRPr lang="en-US" altLang="zh-CN" sz="3600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31875" y="1109473"/>
            <a:ext cx="2978954" cy="4639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latin typeface="Times New Roman Regular" panose="02020503050405090304" charset="0"/>
                <a:cs typeface="Times New Roman Regular" panose="02020503050405090304" charset="0"/>
              </a:rPr>
              <a:t>next</a:t>
            </a:r>
            <a:endParaRPr lang="en-US" altLang="zh-CN" sz="3600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标题 1"/>
          <p:cNvSpPr txBox="1"/>
          <p:nvPr/>
        </p:nvSpPr>
        <p:spPr>
          <a:xfrm>
            <a:off x="749407" y="414863"/>
            <a:ext cx="5224010" cy="7986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4875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From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if-else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to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Deep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Learning</a:t>
            </a:r>
            <a:endParaRPr sz="119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 Regular" panose="02020503050405090304" charset="0"/>
              <a:ea typeface="Times" panose="00000500000000020000"/>
              <a:cs typeface="Times New Roman Regular" panose="02020503050405090304" charset="0"/>
              <a:sym typeface="Times" panose="00000500000000020000"/>
            </a:endParaRPr>
          </a:p>
        </p:txBody>
      </p:sp>
      <p:sp>
        <p:nvSpPr>
          <p:cNvPr id="208" name="目前3/5的问题场景依然需要这些方法来解决"/>
          <p:cNvSpPr txBox="1"/>
          <p:nvPr/>
        </p:nvSpPr>
        <p:spPr>
          <a:xfrm>
            <a:off x="945685" y="1349436"/>
            <a:ext cx="5027930" cy="6813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46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sz="2000" dirty="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目前3/5的问题场景依然需要这些方法来解决</a:t>
            </a:r>
            <a:endParaRPr sz="2000" dirty="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pic>
        <p:nvPicPr>
          <p:cNvPr id="20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258" y="2166618"/>
            <a:ext cx="1934936" cy="20066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42" y="2166618"/>
            <a:ext cx="2006601" cy="20066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292" y="2166618"/>
            <a:ext cx="2006601" cy="20066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212" name="箭头"/>
          <p:cNvSpPr/>
          <p:nvPr/>
        </p:nvSpPr>
        <p:spPr>
          <a:xfrm>
            <a:off x="3058917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67CD2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13" name="箭头"/>
          <p:cNvSpPr/>
          <p:nvPr/>
        </p:nvSpPr>
        <p:spPr>
          <a:xfrm>
            <a:off x="5887766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9CDB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14" name="箭头"/>
          <p:cNvSpPr/>
          <p:nvPr/>
        </p:nvSpPr>
        <p:spPr>
          <a:xfrm>
            <a:off x="8716616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5CE78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141" y="2166618"/>
            <a:ext cx="2006601" cy="20066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216" name="解决了诸多以前…"/>
          <p:cNvSpPr txBox="1"/>
          <p:nvPr/>
        </p:nvSpPr>
        <p:spPr>
          <a:xfrm>
            <a:off x="9369152" y="1093159"/>
            <a:ext cx="1868170" cy="9372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300"/>
              </a:lnSpc>
              <a:defRPr sz="14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000" dirty="0" err="1">
                <a:latin typeface="Kaiti SC Regular" panose="02010600040101010101" charset="-122"/>
                <a:ea typeface="Kaiti SC Regular" panose="02010600040101010101" charset="-122"/>
              </a:rPr>
              <a:t>解决了诸多以前</a:t>
            </a:r>
            <a:endParaRPr sz="2000" dirty="0">
              <a:latin typeface="Kaiti SC Regular" panose="02010600040101010101" charset="-122"/>
              <a:ea typeface="Kaiti SC Regular" panose="02010600040101010101" charset="-122"/>
            </a:endParaRPr>
          </a:p>
          <a:p>
            <a:pPr defTabSz="457200">
              <a:lnSpc>
                <a:spcPts val="3300"/>
              </a:lnSpc>
              <a:defRPr sz="14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000" dirty="0" err="1">
                <a:latin typeface="Kaiti SC Regular" panose="02010600040101010101" charset="-122"/>
                <a:ea typeface="Kaiti SC Regular" panose="02010600040101010101" charset="-122"/>
              </a:rPr>
              <a:t>无法突破的问题</a:t>
            </a:r>
            <a:endParaRPr sz="2000" dirty="0" err="1"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17" name="·Search…"/>
          <p:cNvSpPr txBox="1"/>
          <p:nvPr/>
        </p:nvSpPr>
        <p:spPr>
          <a:xfrm>
            <a:off x="1191055" y="4287517"/>
            <a:ext cx="1386205" cy="17068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indent="0" defTabSz="457200">
              <a:lnSpc>
                <a:spcPct val="150000"/>
              </a:lnSpc>
              <a:buFont typeface="+mj-lt"/>
              <a:buNone/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Search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indent="0" defTabSz="457200">
              <a:lnSpc>
                <a:spcPct val="150000"/>
              </a:lnSpc>
              <a:buFont typeface="+mj-lt"/>
              <a:buNone/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地图导航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indent="0" defTabSz="457200">
              <a:lnSpc>
                <a:spcPct val="150000"/>
              </a:lnSpc>
              <a:buFont typeface="+mj-lt"/>
              <a:buNone/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五子棋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indent="0" defTabSz="457200">
              <a:lnSpc>
                <a:spcPct val="150000"/>
              </a:lnSpc>
              <a:buFont typeface="+mj-lt"/>
              <a:buNone/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IBM深蓝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indent="0" defTabSz="457200">
              <a:lnSpc>
                <a:spcPct val="150000"/>
              </a:lnSpc>
              <a:buFont typeface="+mj-lt"/>
              <a:buNone/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简单的推理问题</a:t>
            </a:r>
            <a:endParaRPr sz="1400" dirty="0" err="1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sp>
        <p:nvSpPr>
          <p:cNvPr id="218" name="·Knowledge Based…"/>
          <p:cNvSpPr txBox="1"/>
          <p:nvPr/>
        </p:nvSpPr>
        <p:spPr>
          <a:xfrm>
            <a:off x="3965327" y="4302334"/>
            <a:ext cx="1439545" cy="1383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ct val="150000"/>
              </a:lnSpc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Knowledge Based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defTabSz="457200">
              <a:lnSpc>
                <a:spcPct val="150000"/>
              </a:lnSpc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医药问答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defTabSz="457200">
              <a:lnSpc>
                <a:spcPct val="150000"/>
              </a:lnSpc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行业专家系统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defTabSz="457200">
              <a:lnSpc>
                <a:spcPct val="150000"/>
              </a:lnSpc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语言判断</a:t>
            </a:r>
            <a:endParaRPr sz="1400" dirty="0" err="1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sp>
        <p:nvSpPr>
          <p:cNvPr id="219" name="·Probability…"/>
          <p:cNvSpPr txBox="1"/>
          <p:nvPr/>
        </p:nvSpPr>
        <p:spPr>
          <a:xfrm>
            <a:off x="6660522" y="4302334"/>
            <a:ext cx="1741805" cy="1383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ct val="150000"/>
              </a:lnSpc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Probability 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defTabSz="457200">
              <a:lnSpc>
                <a:spcPct val="150000"/>
              </a:lnSpc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语音识别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defTabSz="457200">
              <a:lnSpc>
                <a:spcPct val="150000"/>
              </a:lnSpc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自动纠错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defTabSz="457200">
              <a:lnSpc>
                <a:spcPct val="150000"/>
              </a:lnSpc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更加复杂的决策系统</a:t>
            </a:r>
            <a:endParaRPr sz="1400" dirty="0" err="1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sp>
        <p:nvSpPr>
          <p:cNvPr id="220" name="·Learning…"/>
          <p:cNvSpPr txBox="1"/>
          <p:nvPr/>
        </p:nvSpPr>
        <p:spPr>
          <a:xfrm>
            <a:off x="9794171" y="4312917"/>
            <a:ext cx="1206774" cy="17068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indent="0" defTabSz="457200">
              <a:lnSpc>
                <a:spcPct val="150000"/>
              </a:lnSpc>
              <a:buFont typeface="+mj-lt"/>
              <a:buNone/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Learning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indent="0" defTabSz="457200">
              <a:lnSpc>
                <a:spcPct val="150000"/>
              </a:lnSpc>
              <a:buFont typeface="+mj-lt"/>
              <a:buNone/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贝叶斯模型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indent="0" defTabSz="457200">
              <a:lnSpc>
                <a:spcPct val="150000"/>
              </a:lnSpc>
              <a:buFont typeface="+mj-lt"/>
              <a:buNone/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决策树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indent="0" defTabSz="457200">
              <a:lnSpc>
                <a:spcPct val="150000"/>
              </a:lnSpc>
              <a:buFont typeface="+mj-lt"/>
              <a:buNone/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神经网络</a:t>
            </a:r>
            <a:endParaRPr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indent="0" defTabSz="457200">
              <a:lnSpc>
                <a:spcPct val="150000"/>
              </a:lnSpc>
              <a:buFont typeface="+mj-lt"/>
              <a:buNone/>
              <a:defRPr sz="120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Songti SC Regular" panose="02010800040101010101" charset="-122"/>
              </a:defRPr>
            </a:pPr>
            <a:r>
              <a:rPr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·</a:t>
            </a:r>
            <a:r>
              <a:rPr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深度学习</a:t>
            </a:r>
            <a:endParaRPr sz="1400" dirty="0" err="1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pic>
        <p:nvPicPr>
          <p:cNvPr id="221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369" y="5967053"/>
            <a:ext cx="1328828" cy="383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2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835" y="5994162"/>
            <a:ext cx="1338670" cy="383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3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256" y="5994541"/>
            <a:ext cx="1338671" cy="383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4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3144" y="5994079"/>
            <a:ext cx="1328828" cy="38388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12" grpId="0" animBg="1"/>
      <p:bldP spid="213" grpId="0" animBg="1"/>
      <p:bldP spid="214" grpId="0" animBg="1"/>
      <p:bldP spid="216" grpId="0" animBg="1"/>
      <p:bldP spid="218" grpId="0" animBg="1"/>
      <p:bldP spid="219" grpId="0" animBg="1"/>
      <p:bldP spid="2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深度学习的本质是拟合复杂的函数"/>
          <p:cNvSpPr txBox="1"/>
          <p:nvPr/>
        </p:nvSpPr>
        <p:spPr>
          <a:xfrm>
            <a:off x="1619093" y="1180455"/>
            <a:ext cx="4299891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深度学习的本质是拟合复杂的函数 </a:t>
            </a:r>
          </a:p>
        </p:txBody>
      </p:sp>
      <p:pic>
        <p:nvPicPr>
          <p:cNvPr id="23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719" y="1720469"/>
            <a:ext cx="4634130" cy="422920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3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63" y="3975600"/>
            <a:ext cx="3142656" cy="1993400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3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92" y="1546678"/>
            <a:ext cx="3556689" cy="231623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7" name="标题 1"/>
          <p:cNvSpPr txBox="1"/>
          <p:nvPr/>
        </p:nvSpPr>
        <p:spPr>
          <a:xfrm>
            <a:off x="749407" y="414863"/>
            <a:ext cx="5224010" cy="7986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4875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From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if-else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to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Deep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Learning</a:t>
            </a:r>
            <a:endParaRPr sz="119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 Regular" panose="02020503050405090304" charset="0"/>
              <a:ea typeface="Times" panose="00000500000000020000"/>
              <a:cs typeface="Times New Roman Regular" panose="02020503050405090304" charset="0"/>
              <a:sym typeface="Times" panose="0000050000000002000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内容占位符 7"/>
          <p:cNvSpPr txBox="1">
            <a:spLocks noGrp="1"/>
          </p:cNvSpPr>
          <p:nvPr>
            <p:ph type="body" idx="1"/>
          </p:nvPr>
        </p:nvSpPr>
        <p:spPr>
          <a:xfrm>
            <a:off x="914569" y="1050676"/>
            <a:ext cx="3024553" cy="49493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深度学习出现之前</a:t>
            </a:r>
            <a:r>
              <a:rPr sz="120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</a:t>
            </a:r>
            <a:r>
              <a:rPr sz="1200"/>
              <a:t>   </a:t>
            </a:r>
            <a:r>
              <a:t> </a:t>
            </a:r>
          </a:p>
        </p:txBody>
      </p:sp>
      <p:sp>
        <p:nvSpPr>
          <p:cNvPr id="241" name="•AI or Machine Learning ==  My curve is better than yours"/>
          <p:cNvSpPr txBox="1"/>
          <p:nvPr/>
        </p:nvSpPr>
        <p:spPr>
          <a:xfrm>
            <a:off x="914569" y="5621903"/>
            <a:ext cx="6118225" cy="4756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sz="2000" dirty="0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•AI or Machine Learning ==  My curve is better than yours</a:t>
            </a:r>
            <a:endParaRPr sz="2000" dirty="0">
              <a:solidFill>
                <a:schemeClr val="tx1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24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924" y="1682750"/>
            <a:ext cx="4648201" cy="3492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16" y="1682750"/>
            <a:ext cx="5334002" cy="3492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标题 1"/>
          <p:cNvSpPr txBox="1"/>
          <p:nvPr/>
        </p:nvSpPr>
        <p:spPr>
          <a:xfrm>
            <a:off x="749407" y="414863"/>
            <a:ext cx="5224010" cy="7986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4875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From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if-else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to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Deep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Learning</a:t>
            </a:r>
            <a:endParaRPr sz="119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 Regular" panose="02020503050405090304" charset="0"/>
              <a:ea typeface="Times" panose="00000500000000020000"/>
              <a:cs typeface="Times New Roman Regular" panose="02020503050405090304" charset="0"/>
              <a:sym typeface="Times" panose="0000050000000002000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 Regular" panose="02020503050405090304" charset="0"/>
                <a:cs typeface="Times New Roman Regular" panose="02020503050405090304" charset="0"/>
              </a:rPr>
              <a:t>review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内容占位符 7"/>
          <p:cNvSpPr txBox="1">
            <a:spLocks noGrp="1"/>
          </p:cNvSpPr>
          <p:nvPr>
            <p:ph type="body" idx="1"/>
          </p:nvPr>
        </p:nvSpPr>
        <p:spPr>
          <a:xfrm>
            <a:off x="1272361" y="5872824"/>
            <a:ext cx="3024553" cy="49493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0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深度学习成功的原因</a:t>
            </a:r>
            <a:r>
              <a:rPr sz="20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  <a:sym typeface="Times" panose="00000500000000020000"/>
              </a:rPr>
              <a:t>  </a:t>
            </a:r>
            <a:r>
              <a:rPr sz="20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    </a:t>
            </a:r>
            <a:endParaRPr sz="20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pic>
        <p:nvPicPr>
          <p:cNvPr id="24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387" y="1591733"/>
            <a:ext cx="5943601" cy="2082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50" name="成组"/>
          <p:cNvGrpSpPr/>
          <p:nvPr/>
        </p:nvGrpSpPr>
        <p:grpSpPr>
          <a:xfrm>
            <a:off x="1093475" y="3828390"/>
            <a:ext cx="2487214" cy="1861263"/>
            <a:chOff x="0" y="0"/>
            <a:chExt cx="2487213" cy="1861261"/>
          </a:xfrm>
        </p:grpSpPr>
        <p:sp>
          <p:nvSpPr>
            <p:cNvPr id="248" name="圆角矩形"/>
            <p:cNvSpPr/>
            <p:nvPr/>
          </p:nvSpPr>
          <p:spPr>
            <a:xfrm>
              <a:off x="0" y="0"/>
              <a:ext cx="2487214" cy="1861262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pic>
          <p:nvPicPr>
            <p:cNvPr id="249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246" y="183170"/>
              <a:ext cx="1855010" cy="149492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51" name="互联网2.0提供了…"/>
          <p:cNvSpPr txBox="1"/>
          <p:nvPr/>
        </p:nvSpPr>
        <p:spPr>
          <a:xfrm>
            <a:off x="3645535" y="4441190"/>
            <a:ext cx="1908810" cy="106553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lIns="45719" rIns="45719">
            <a:spAutoFit/>
          </a:bodyPr>
          <a:lstStyle/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000" dirty="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互联网2.0提供了</a:t>
            </a:r>
            <a:endParaRPr sz="2000" dirty="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000" dirty="0" err="1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大量的数据</a:t>
            </a:r>
            <a:endParaRPr sz="2000" dirty="0" err="1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99" y="3872138"/>
            <a:ext cx="1778001" cy="1778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983" y="3872349"/>
            <a:ext cx="1778001" cy="155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4" name="良好的模型性能…"/>
          <p:cNvSpPr txBox="1"/>
          <p:nvPr/>
        </p:nvSpPr>
        <p:spPr>
          <a:xfrm>
            <a:off x="7308448" y="2345976"/>
            <a:ext cx="1868170" cy="96329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45719" rIns="45719">
            <a:spAutoFit/>
          </a:bodyPr>
          <a:lstStyle/>
          <a:p>
            <a:pPr defTabSz="457200">
              <a:lnSpc>
                <a:spcPts val="34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000" dirty="0" err="1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良好的模型性能</a:t>
            </a:r>
            <a:endParaRPr sz="2000" dirty="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 defTabSz="457200">
              <a:lnSpc>
                <a:spcPts val="34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000" dirty="0" err="1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需要数据</a:t>
            </a:r>
            <a:endParaRPr sz="2000" dirty="0" err="1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55" name="GPU的发展提供了…"/>
          <p:cNvSpPr txBox="1"/>
          <p:nvPr/>
        </p:nvSpPr>
        <p:spPr>
          <a:xfrm>
            <a:off x="9590544" y="4441248"/>
            <a:ext cx="2136775" cy="106553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45719" rIns="45719">
            <a:spAutoFit/>
          </a:bodyPr>
          <a:lstStyle/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000" dirty="0" err="1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GPU的发展提供了</a:t>
            </a:r>
            <a:endParaRPr sz="2000" dirty="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000" dirty="0" err="1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充足的算力</a:t>
            </a:r>
            <a:endParaRPr sz="2000" dirty="0" err="1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093475" y="221230"/>
            <a:ext cx="5224010" cy="7986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4875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From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if-else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to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Deep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Learning</a:t>
            </a:r>
            <a:endParaRPr sz="119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 Regular" panose="02020503050405090304" charset="0"/>
              <a:ea typeface="Times" panose="00000500000000020000"/>
              <a:cs typeface="Times New Roman Regular" panose="02020503050405090304" charset="0"/>
              <a:sym typeface="Times" panose="0000050000000002000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715" y="1757731"/>
            <a:ext cx="6602099" cy="44577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814" y="1757732"/>
            <a:ext cx="4308414" cy="22288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814" y="3986589"/>
            <a:ext cx="4363433" cy="22288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标题 1"/>
          <p:cNvSpPr txBox="1"/>
          <p:nvPr/>
        </p:nvSpPr>
        <p:spPr>
          <a:xfrm>
            <a:off x="728715" y="426728"/>
            <a:ext cx="5224010" cy="7986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4875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From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if-else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to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Deep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Learning</a:t>
            </a:r>
            <a:endParaRPr sz="119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 Regular" panose="02020503050405090304" charset="0"/>
              <a:ea typeface="Times" panose="00000500000000020000"/>
              <a:cs typeface="Times New Roman Regular" panose="02020503050405090304" charset="0"/>
              <a:sym typeface="Times" panose="0000050000000002000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内容占位符 7"/>
          <p:cNvSpPr txBox="1">
            <a:spLocks noGrp="1"/>
          </p:cNvSpPr>
          <p:nvPr>
            <p:ph type="body" idx="1"/>
          </p:nvPr>
        </p:nvSpPr>
        <p:spPr>
          <a:xfrm>
            <a:off x="4623393" y="1181342"/>
            <a:ext cx="3024552" cy="49493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2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目前人工智能的特点</a:t>
            </a:r>
            <a:r>
              <a:rPr sz="22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 </a:t>
            </a:r>
            <a:endParaRPr sz="22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sp>
        <p:nvSpPr>
          <p:cNvPr id="265" name="圆角矩形"/>
          <p:cNvSpPr/>
          <p:nvPr/>
        </p:nvSpPr>
        <p:spPr>
          <a:xfrm>
            <a:off x="6399741" y="4649233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66" name="圆角矩形"/>
          <p:cNvSpPr/>
          <p:nvPr/>
        </p:nvSpPr>
        <p:spPr>
          <a:xfrm>
            <a:off x="6399741" y="2684624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67" name="圆角矩形"/>
          <p:cNvSpPr/>
          <p:nvPr/>
        </p:nvSpPr>
        <p:spPr>
          <a:xfrm>
            <a:off x="6399741" y="3649246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68" name="圆角矩形"/>
          <p:cNvSpPr/>
          <p:nvPr/>
        </p:nvSpPr>
        <p:spPr>
          <a:xfrm>
            <a:off x="2225675" y="2412773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69" name="圆角矩形"/>
          <p:cNvSpPr/>
          <p:nvPr/>
        </p:nvSpPr>
        <p:spPr>
          <a:xfrm>
            <a:off x="2225675" y="3426829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70" name="圆角矩形"/>
          <p:cNvSpPr/>
          <p:nvPr/>
        </p:nvSpPr>
        <p:spPr>
          <a:xfrm>
            <a:off x="2225675" y="4278522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71" name="圆角矩形"/>
          <p:cNvSpPr/>
          <p:nvPr/>
        </p:nvSpPr>
        <p:spPr>
          <a:xfrm>
            <a:off x="2229691" y="5209270"/>
            <a:ext cx="3566584" cy="482233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72" name="应用范围广"/>
          <p:cNvSpPr txBox="1"/>
          <p:nvPr/>
        </p:nvSpPr>
        <p:spPr>
          <a:xfrm>
            <a:off x="3394540" y="2115785"/>
            <a:ext cx="1228853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>
                <a:latin typeface="Kaiti SC Regular" panose="02010600040101010101" charset="-122"/>
                <a:ea typeface="Kaiti SC Regular" panose="02010600040101010101" charset="-122"/>
              </a:rPr>
              <a:t>应用范围广</a:t>
            </a:r>
            <a:endParaRPr dirty="0" err="1"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73" name="解决了诸多以前无法解决的问题"/>
          <p:cNvSpPr txBox="1"/>
          <p:nvPr/>
        </p:nvSpPr>
        <p:spPr>
          <a:xfrm>
            <a:off x="2382299" y="3129840"/>
            <a:ext cx="3253335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>
                <a:latin typeface="Kaiti SC Regular" panose="02010600040101010101" charset="-122"/>
                <a:ea typeface="Kaiti SC Regular" panose="02010600040101010101" charset="-122"/>
              </a:rPr>
              <a:t>解决了诸多以前无法解决的问题</a:t>
            </a:r>
            <a:endParaRPr dirty="0" err="1"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74" name="持续有更多领域进行突破"/>
          <p:cNvSpPr txBox="1"/>
          <p:nvPr/>
        </p:nvSpPr>
        <p:spPr>
          <a:xfrm>
            <a:off x="2719713" y="3981534"/>
            <a:ext cx="2578507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>
                <a:latin typeface="Kaiti SC Regular" panose="02010600040101010101" charset="-122"/>
                <a:ea typeface="Kaiti SC Regular" panose="02010600040101010101" charset="-122"/>
              </a:rPr>
              <a:t>持续有更多领域进行突破</a:t>
            </a:r>
            <a:endParaRPr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75" name="深度学习是主角"/>
          <p:cNvSpPr txBox="1"/>
          <p:nvPr/>
        </p:nvSpPr>
        <p:spPr>
          <a:xfrm>
            <a:off x="3173614" y="4943014"/>
            <a:ext cx="1678738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>
                <a:latin typeface="Kaiti SC Regular" panose="02010600040101010101" charset="-122"/>
                <a:ea typeface="Kaiti SC Regular" panose="02010600040101010101" charset="-122"/>
              </a:rPr>
              <a:t>深度学习是主角</a:t>
            </a:r>
            <a:endParaRPr dirty="0" err="1"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76" name="需要大量的数据"/>
          <p:cNvSpPr txBox="1"/>
          <p:nvPr/>
        </p:nvSpPr>
        <p:spPr>
          <a:xfrm>
            <a:off x="7343664" y="2387636"/>
            <a:ext cx="1678738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>
                <a:latin typeface="Kaiti SC Regular" panose="02010600040101010101" charset="-122"/>
                <a:ea typeface="Kaiti SC Regular" panose="02010600040101010101" charset="-122"/>
              </a:rPr>
              <a:t>需要大量的数据</a:t>
            </a:r>
            <a:endParaRPr dirty="0" err="1"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77" name="数据大量的计算力"/>
          <p:cNvSpPr txBox="1"/>
          <p:nvPr/>
        </p:nvSpPr>
        <p:spPr>
          <a:xfrm>
            <a:off x="7231193" y="3352257"/>
            <a:ext cx="1903680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>
                <a:latin typeface="Kaiti SC Regular" panose="02010600040101010101" charset="-122"/>
                <a:ea typeface="Kaiti SC Regular" panose="02010600040101010101" charset="-122"/>
              </a:rPr>
              <a:t>数据大量的计算力</a:t>
            </a:r>
            <a:endParaRPr dirty="0" err="1"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78" name="经典的方法同时也占据着重要位置"/>
          <p:cNvSpPr txBox="1"/>
          <p:nvPr/>
        </p:nvSpPr>
        <p:spPr>
          <a:xfrm>
            <a:off x="6443895" y="4352245"/>
            <a:ext cx="3478277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>
                <a:latin typeface="Kaiti SC Regular" panose="02010600040101010101" charset="-122"/>
                <a:ea typeface="Kaiti SC Regular" panose="02010600040101010101" charset="-122"/>
              </a:rPr>
              <a:t>经典的方法同时也占据着重要位置</a:t>
            </a:r>
            <a:endParaRPr dirty="0" err="1"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82535" y="321681"/>
            <a:ext cx="5224010" cy="7986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4875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From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if-else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to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Deep</a:t>
            </a:r>
            <a:r>
              <a:rPr lang="zh-CN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Learning</a:t>
            </a:r>
            <a:endParaRPr sz="119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 Regular" panose="02020503050405090304" charset="0"/>
              <a:ea typeface="Times" panose="00000500000000020000"/>
              <a:cs typeface="Times New Roman Regular" panose="02020503050405090304" charset="0"/>
              <a:sym typeface="Times" panose="0000050000000002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14303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Kaiti SC Regular" panose="02010600040101010101" charset="-122"/>
              <a:ea typeface="Kaiti SC Regular" panose="02010600040101010101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5" name="Rectangle 9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标题 1"/>
          <p:cNvSpPr txBox="1"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defRPr sz="6600" b="1">
                <a:solidFill>
                  <a:srgbClr val="08A2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sz="6600" b="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人工智能的</a:t>
            </a:r>
            <a:br>
              <a:rPr lang="en-US" sz="6600" b="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</a:br>
            <a:r>
              <a:rPr lang="en-US" sz="6600" b="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局限性</a:t>
            </a:r>
            <a:r>
              <a:rPr lang="en-US" sz="6600" b="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  <a:sym typeface="Times" panose="00000500000000020000"/>
              </a:rPr>
              <a:t> </a:t>
            </a:r>
            <a:endParaRPr lang="en-US" sz="6600" b="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  <a:sym typeface="Times" panose="00000500000000020000"/>
            </a:endParaRPr>
          </a:p>
        </p:txBody>
      </p:sp>
      <p:cxnSp>
        <p:nvCxnSpPr>
          <p:cNvPr id="97" name="Straight Connector 9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•用针来扎一张纸，就会有一个洞"/>
          <p:cNvSpPr txBox="1"/>
          <p:nvPr/>
        </p:nvSpPr>
        <p:spPr>
          <a:xfrm>
            <a:off x="1056873" y="5118946"/>
            <a:ext cx="3736340" cy="47561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sz="2000" dirty="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•</a:t>
            </a:r>
            <a:r>
              <a:rPr sz="2000" dirty="0" err="1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用针来扎一张纸，就会有一个洞</a:t>
            </a:r>
            <a:endParaRPr sz="2000" dirty="0" err="1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sp>
        <p:nvSpPr>
          <p:cNvPr id="285" name="现代人工智能的极限 – 推理 Inference"/>
          <p:cNvSpPr txBox="1"/>
          <p:nvPr/>
        </p:nvSpPr>
        <p:spPr>
          <a:xfrm>
            <a:off x="874123" y="602386"/>
            <a:ext cx="7793990" cy="1283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sz="36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现代人工智能的极限</a:t>
            </a:r>
            <a:r>
              <a:rPr sz="36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 – </a:t>
            </a:r>
            <a:r>
              <a:rPr sz="36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推理</a:t>
            </a:r>
            <a:r>
              <a:rPr sz="36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 Inference </a:t>
            </a:r>
            <a:endParaRPr sz="36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sp>
        <p:nvSpPr>
          <p:cNvPr id="286" name="•问：什么就会有一个洞？"/>
          <p:cNvSpPr txBox="1"/>
          <p:nvPr/>
        </p:nvSpPr>
        <p:spPr>
          <a:xfrm>
            <a:off x="1056873" y="5552783"/>
            <a:ext cx="3067504" cy="47561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sz="2000" dirty="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•</a:t>
            </a:r>
            <a:r>
              <a:rPr sz="2000" dirty="0" err="1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问：什么就会有一个洞</a:t>
            </a:r>
            <a:r>
              <a:rPr sz="2000" dirty="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？</a:t>
            </a:r>
            <a:endParaRPr sz="2000" dirty="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pic>
        <p:nvPicPr>
          <p:cNvPr id="28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49" y="1991783"/>
            <a:ext cx="5067301" cy="28575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49" y="1991783"/>
            <a:ext cx="5067301" cy="28575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 fontScale="92500"/>
          </a:bodyPr>
          <a:lstStyle/>
          <a:p>
            <a:pPr defTabSz="822325">
              <a:lnSpc>
                <a:spcPct val="90000"/>
              </a:lnSpc>
              <a:defRPr sz="3240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人工智能的极限和未来</a:t>
            </a:r>
            <a:r>
              <a:rPr sz="108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</a:t>
            </a:r>
            <a:endParaRPr sz="1080">
              <a:latin typeface="Times" panose="00000500000000020000"/>
              <a:ea typeface="Times" panose="00000500000000020000"/>
              <a:cs typeface="Times" panose="00000500000000020000"/>
              <a:sym typeface="Times" panose="00000500000000020000"/>
            </a:endParaRPr>
          </a:p>
        </p:txBody>
      </p:sp>
      <p:sp>
        <p:nvSpPr>
          <p:cNvPr id="291" name="•如果你不知道哪里错了，则无法修正"/>
          <p:cNvSpPr txBox="1"/>
          <p:nvPr/>
        </p:nvSpPr>
        <p:spPr>
          <a:xfrm>
            <a:off x="859366" y="5293065"/>
            <a:ext cx="5122540" cy="47561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45719" rIns="45719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1600">
                <a:latin typeface="Alibaba PuHuiTi"/>
                <a:ea typeface="Alibaba PuHuiTi"/>
                <a:cs typeface="Alibaba PuHuiTi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sz="20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•</a:t>
            </a:r>
            <a:r>
              <a:rPr sz="20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如果你不知道哪里错了，则无法修正</a:t>
            </a:r>
            <a:endParaRPr sz="2000" dirty="0" err="1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sp>
        <p:nvSpPr>
          <p:cNvPr id="292" name="现代人工智能的极限 – 可解释性"/>
          <p:cNvSpPr txBox="1"/>
          <p:nvPr/>
        </p:nvSpPr>
        <p:spPr>
          <a:xfrm>
            <a:off x="859366" y="544811"/>
            <a:ext cx="3811270" cy="1283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0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现代人工智能的极限</a:t>
            </a:r>
            <a:r>
              <a:rPr sz="20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 – </a:t>
            </a:r>
            <a:r>
              <a:rPr sz="20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可解释性</a:t>
            </a:r>
            <a:r>
              <a:rPr sz="1200" dirty="0"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rPr>
              <a:t> </a:t>
            </a:r>
            <a:endParaRPr sz="1200" dirty="0">
              <a:latin typeface="Times" panose="00000500000000020000"/>
              <a:ea typeface="Times" panose="00000500000000020000"/>
              <a:cs typeface="Times" panose="00000500000000020000"/>
              <a:sym typeface="Times" panose="00000500000000020000"/>
            </a:endParaRPr>
          </a:p>
        </p:txBody>
      </p:sp>
      <p:pic>
        <p:nvPicPr>
          <p:cNvPr id="29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366" y="1833033"/>
            <a:ext cx="5122540" cy="31919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83" y="1327149"/>
            <a:ext cx="4306078" cy="46888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</a:t>
            </a:r>
            <a:r>
              <a:rPr lang="en-US" altLang="zh-CN" dirty="0" err="1"/>
              <a:t>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1863090"/>
            <a:ext cx="10131425" cy="2355850"/>
          </a:xfrm>
        </p:spPr>
        <p:txBody>
          <a:bodyPr/>
          <a:lstStyle/>
          <a:p>
            <a:r>
              <a:rPr lang="en-US" sz="20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使用 </a:t>
            </a:r>
            <a:r>
              <a:rPr lang="en-US" sz="200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sklearn、pandas、numpy </a:t>
            </a:r>
            <a:r>
              <a:rPr lang="en-US" sz="20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等工具读取分析数据</a:t>
            </a:r>
            <a:endParaRPr lang="en-US" sz="200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r>
              <a:rPr lang="en-US" sz="20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使用 </a:t>
            </a:r>
            <a:r>
              <a:rPr lang="en-US" sz="200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sklearn </a:t>
            </a:r>
            <a:r>
              <a:rPr lang="en-US" sz="20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中的决策树、</a:t>
            </a:r>
            <a:r>
              <a:rPr lang="en-US" sz="200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GBDT</a:t>
            </a:r>
            <a:r>
              <a:rPr lang="en-US" sz="20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、随机森林、通用 </a:t>
            </a:r>
            <a:r>
              <a:rPr lang="en-US" sz="200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bagging/boosting </a:t>
            </a:r>
            <a:r>
              <a:rPr lang="en-US" sz="20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算法构造器等等拟合 </a:t>
            </a:r>
            <a:r>
              <a:rPr lang="en-US" sz="200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Mnist </a:t>
            </a:r>
            <a:r>
              <a:rPr lang="en-US" sz="20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数据</a:t>
            </a:r>
            <a:endParaRPr lang="en-US" sz="200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r>
              <a:rPr lang="en-US" sz="20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分析各种基学习器和不同集成学习方法的差异</a:t>
            </a:r>
            <a:endParaRPr lang="en-US" sz="200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latin typeface="Times New Roman Regular" panose="02020503050405090304" charset="0"/>
                <a:cs typeface="Times New Roman Regular" panose="02020503050405090304" charset="0"/>
              </a:rPr>
              <a:t>today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 Regular" panose="02010600040101010101" charset="-122"/>
                <a:ea typeface="Kaiti SC Regular" panose="02010600040101010101" charset="-122"/>
              </a:rPr>
              <a:t>随机森林</a:t>
            </a:r>
            <a:r>
              <a:rPr lang="zh-CN" altLang="en-US" sz="2000" dirty="0"/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Random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Forest</a:t>
            </a:r>
            <a:endParaRPr lang="en-US" altLang="zh-CN" sz="2000" dirty="0"/>
          </a:p>
          <a:p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Ensemble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Learning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zh-CN" altLang="en-US" sz="2000" dirty="0">
                <a:latin typeface="Kaiti SC Regular" panose="02010600040101010101" charset="-122"/>
                <a:ea typeface="Kaiti SC Regular" panose="02010600040101010101" charset="-122"/>
              </a:rPr>
              <a:t>集成学习</a:t>
            </a:r>
            <a:endParaRPr lang="en-US" altLang="zh-CN" sz="2000" dirty="0">
              <a:latin typeface="Kaiti SC Regular" panose="02010600040101010101" charset="-122"/>
              <a:ea typeface="Kaiti SC Regular" panose="02010600040101010101" charset="-122"/>
            </a:endParaRPr>
          </a:p>
          <a:p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Bagging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and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Boosting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Learning</a:t>
            </a:r>
            <a:endParaRPr lang="en-US" altLang="zh-CN" sz="2000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AdaBoost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,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Gradient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Descent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Boost</a:t>
            </a:r>
            <a:endParaRPr lang="en-US" altLang="zh-CN" sz="2000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First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Step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of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Deep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Learning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endParaRPr lang="zh-CN" altLang="en-US" sz="2000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Times New Roman Regular" panose="02020503050405090304" charset="0"/>
                <a:cs typeface="Times New Roman Regular" panose="02020503050405090304" charset="0"/>
              </a:rPr>
              <a:t>Random Forest </a:t>
            </a:r>
            <a:endParaRPr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231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12" y="2089688"/>
            <a:ext cx="8540751" cy="440318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Times New Roman Regular" panose="02020503050405090304" charset="0"/>
                <a:cs typeface="Times New Roman Regular" panose="02020503050405090304" charset="0"/>
              </a:rPr>
              <a:t>Random Forest </a:t>
            </a:r>
            <a:endParaRPr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235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12" y="2089688"/>
            <a:ext cx="8540751" cy="44031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6" name="Rectangle 4"/>
          <p:cNvSpPr/>
          <p:nvPr/>
        </p:nvSpPr>
        <p:spPr>
          <a:xfrm>
            <a:off x="6229350" y="3286125"/>
            <a:ext cx="800100" cy="1185863"/>
          </a:xfrm>
          <a:prstGeom prst="rect">
            <a:avLst/>
          </a:prstGeom>
          <a:solidFill>
            <a:srgbClr val="FF0000">
              <a:alpha val="37647"/>
            </a:srgb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7" name="Rectangle 5"/>
          <p:cNvSpPr/>
          <p:nvPr/>
        </p:nvSpPr>
        <p:spPr>
          <a:xfrm>
            <a:off x="8281986" y="3273425"/>
            <a:ext cx="800101" cy="1185863"/>
          </a:xfrm>
          <a:prstGeom prst="rect">
            <a:avLst/>
          </a:prstGeom>
          <a:solidFill>
            <a:srgbClr val="FF0000">
              <a:alpha val="37647"/>
            </a:srgb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Times New Roman Regular" panose="02020503050405090304" charset="0"/>
                <a:cs typeface="Times New Roman Regular" panose="02020503050405090304" charset="0"/>
              </a:rPr>
              <a:t>Random Forest </a:t>
            </a:r>
            <a:endParaRPr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40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241" name="Picture 6" descr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20850"/>
            <a:ext cx="8099375" cy="4321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2" name="TextBox 7"/>
          <p:cNvSpPr txBox="1"/>
          <p:nvPr/>
        </p:nvSpPr>
        <p:spPr>
          <a:xfrm>
            <a:off x="9061474" y="2100263"/>
            <a:ext cx="2333626" cy="7067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r>
              <a:rPr sz="2000">
                <a:latin typeface="Times New Roman Regular" panose="02020503050405090304" charset="0"/>
                <a:cs typeface="Times New Roman Regular" panose="02020503050405090304" charset="0"/>
              </a:rPr>
              <a:t>1. Predicate using the forest</a:t>
            </a:r>
            <a:endParaRPr sz="20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43" name="TextBox 8"/>
          <p:cNvSpPr txBox="1"/>
          <p:nvPr/>
        </p:nvSpPr>
        <p:spPr>
          <a:xfrm>
            <a:off x="9082124" y="3015238"/>
            <a:ext cx="2333626" cy="34766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r>
              <a:rPr sz="2000">
                <a:latin typeface="Times New Roman Regular" panose="02020503050405090304" charset="0"/>
                <a:cs typeface="Times New Roman Regular" panose="02020503050405090304" charset="0"/>
              </a:rPr>
              <a:t>2. Before predicating,  we use Out-Of-Bagging sample to evaluate our model. </a:t>
            </a:r>
            <a:endParaRPr sz="20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endParaRPr sz="20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sz="2000">
                <a:latin typeface="Times New Roman Regular" panose="02020503050405090304" charset="0"/>
                <a:cs typeface="Times New Roman Regular" panose="02020503050405090304" charset="0"/>
              </a:rPr>
              <a:t>3. Using the evaluated result, we could choose the right variables number to be chosen in Random Forest. </a:t>
            </a:r>
            <a:endParaRPr sz="20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7" name="Picture 1" descr="page204image8377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age204image83726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page204image83804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page204image83866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page204image83868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Ensemble</a:t>
            </a:r>
            <a:r>
              <a:rPr lang="zh-CN" altLang="en-US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learning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8193" name="Picture 1" descr="page204image83770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4721"/>
            <a:ext cx="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ge204image83726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4721"/>
            <a:ext cx="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471531" y="2842591"/>
            <a:ext cx="1838739" cy="2047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New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Instance</a:t>
            </a:r>
            <a:endParaRPr lang="en-US" altLang="zh-CN" sz="2000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5284374" y="2405270"/>
            <a:ext cx="1146244" cy="102373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Times New Roman Regular" panose="02020503050405090304" charset="0"/>
                <a:cs typeface="Times New Roman Regular" panose="02020503050405090304" charset="0"/>
              </a:rPr>
              <a:t>KNN</a:t>
            </a:r>
            <a:endParaRPr lang="en-US" altLang="zh-CN" sz="1400" dirty="0" err="1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5257870" y="4098235"/>
            <a:ext cx="1146244" cy="102373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Kaiti SC Regular" panose="02010600040101010101" charset="-122"/>
                <a:ea typeface="Kaiti SC Regular" panose="02010600040101010101" charset="-122"/>
              </a:rPr>
              <a:t>贝叶斯</a:t>
            </a:r>
            <a:endParaRPr lang="en-US" sz="1400" dirty="0"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7235756" y="2405270"/>
            <a:ext cx="1146244" cy="102373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Kaiti SC Regular" panose="02010600040101010101" charset="-122"/>
                <a:ea typeface="Kaiti SC Regular" panose="02010600040101010101" charset="-122"/>
              </a:rPr>
              <a:t>决策树</a:t>
            </a:r>
            <a:endParaRPr lang="en-US" sz="1400" dirty="0"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7308609" y="4098235"/>
            <a:ext cx="1146244" cy="102373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Kaiti SC Regular" panose="02010600040101010101" charset="-122"/>
                <a:ea typeface="Kaiti SC Regular" panose="02010600040101010101" charset="-122"/>
              </a:rPr>
              <a:t>逻辑回归</a:t>
            </a:r>
            <a:endParaRPr lang="en-US" sz="1400" dirty="0"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55736" y="1858616"/>
            <a:ext cx="4045227" cy="4015409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70702" y="3523090"/>
            <a:ext cx="323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Kaiti SC Regular" panose="02010600040101010101" charset="-122"/>
                <a:ea typeface="Kaiti SC Regular" panose="02010600040101010101" charset="-122"/>
              </a:rPr>
              <a:t>投票的结果或者平均值是</a:t>
            </a:r>
            <a:r>
              <a:rPr lang="zh-CN" altLang="en-US" sz="2000" dirty="0">
                <a:latin typeface="Kaiti SC Regular" panose="02010600040101010101" charset="-122"/>
                <a:ea typeface="Kaiti SC Regular" panose="02010600040101010101" charset="-122"/>
              </a:rPr>
              <a:t>？</a:t>
            </a:r>
            <a:endParaRPr lang="zh-CN" altLang="en-US" sz="2000" dirty="0"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68765" y="4890135"/>
            <a:ext cx="25514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Voting</a:t>
            </a:r>
            <a:r>
              <a:rPr lang="zh-CN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Classifier</a:t>
            </a:r>
            <a:endParaRPr lang="en-US" altLang="zh-CN" sz="2000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" y="1682327"/>
            <a:ext cx="101727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 Regular" panose="02020503050405090304" charset="0"/>
                <a:cs typeface="Times New Roman Regular" panose="02020503050405090304" charset="0"/>
              </a:rPr>
              <a:t>AdabooST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:</a:t>
            </a:r>
            <a:r>
              <a:rPr lang="zh-CN" altLang="en-US" dirty="0">
                <a:latin typeface="Times New Roman Regular" panose="02020503050405090304" charset="0"/>
                <a:cs typeface="Times New Roman Regular" panose="02020503050405090304" charset="0"/>
              </a:rPr>
              <a:t>  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Adaptive</a:t>
            </a:r>
            <a:r>
              <a:rPr lang="zh-CN" altLang="en-US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dirty="0">
                <a:latin typeface="Times New Roman Regular" panose="02020503050405090304" charset="0"/>
                <a:cs typeface="Times New Roman Regular" panose="02020503050405090304" charset="0"/>
              </a:rPr>
              <a:t>boosting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6152" name="Picture 8" descr="Illustration of AdaBoost algorithm for creating a strong classifier based on multiple weak linear classifiers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808206"/>
            <a:ext cx="8915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407773"/>
            <a:ext cx="11430000" cy="6042454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0</TotalTime>
  <Words>1473</Words>
  <Application>WPS 表格</Application>
  <PresentationFormat>Widescreen</PresentationFormat>
  <Paragraphs>147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50" baseType="lpstr">
      <vt:lpstr>Arial</vt:lpstr>
      <vt:lpstr>方正书宋_GBK</vt:lpstr>
      <vt:lpstr>Wingdings</vt:lpstr>
      <vt:lpstr>Arial</vt:lpstr>
      <vt:lpstr>KaiTi</vt:lpstr>
      <vt:lpstr>汉仪楷体KW</vt:lpstr>
      <vt:lpstr>Times New Roman Regular</vt:lpstr>
      <vt:lpstr>Microsoft YaHei Light</vt:lpstr>
      <vt:lpstr>Kaiti SC Regular</vt:lpstr>
      <vt:lpstr>宋体</vt:lpstr>
      <vt:lpstr>汉仪书宋二KW</vt:lpstr>
      <vt:lpstr>Alibaba PuHuiTi</vt:lpstr>
      <vt:lpstr>Thonburi</vt:lpstr>
      <vt:lpstr>Times</vt:lpstr>
      <vt:lpstr>Songti SC Regular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苹方-简</vt:lpstr>
      <vt:lpstr>Celestial</vt:lpstr>
      <vt:lpstr>人工智能核心能力培养 — Lecture 06  SVM, Ensemble Learning   The Kernel Ability For Artificial Intelligence </vt:lpstr>
      <vt:lpstr>review</vt:lpstr>
      <vt:lpstr>today</vt:lpstr>
      <vt:lpstr>Random Forest </vt:lpstr>
      <vt:lpstr>Random Forest </vt:lpstr>
      <vt:lpstr>Random Forest </vt:lpstr>
      <vt:lpstr>Ensemble learning</vt:lpstr>
      <vt:lpstr>AdabooST:  Adaptive boosting</vt:lpstr>
      <vt:lpstr>PowerPoint 演示文稿</vt:lpstr>
      <vt:lpstr>Gradient Boosting</vt:lpstr>
      <vt:lpstr>PowerPoint 演示文稿</vt:lpstr>
      <vt:lpstr>PowerPoint 演示文稿</vt:lpstr>
      <vt:lpstr>PowerPoint 演示文稿</vt:lpstr>
      <vt:lpstr>PowerPoint 演示文稿</vt:lpstr>
      <vt:lpstr>More about…</vt:lpstr>
      <vt:lpstr>deep learning and modern artificial intelligence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人工智能的 局限性 </vt:lpstr>
      <vt:lpstr>PowerPoint 演示文稿</vt:lpstr>
      <vt:lpstr>PowerPoint 演示文稿</vt:lpstr>
      <vt:lpstr>Homework and 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06  SVM, Ensemble Learning   The Kernel Ability For Artificial Intelligence </dc:title>
  <dc:creator>gao minquan</dc:creator>
  <cp:lastModifiedBy>bubble</cp:lastModifiedBy>
  <cp:revision>21</cp:revision>
  <dcterms:created xsi:type="dcterms:W3CDTF">2021-05-13T10:38:23Z</dcterms:created>
  <dcterms:modified xsi:type="dcterms:W3CDTF">2021-05-13T10:38:23Z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